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62" r:id="rId5"/>
    <p:sldId id="258" r:id="rId6"/>
    <p:sldId id="259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3AF8-A2B2-4F89-99C2-0E3FB182F8F2}" type="datetimeFigureOut">
              <a:rPr lang="ru-RU" smtClean="0"/>
              <a:t>28.04.2012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FC50-584B-4084-9C4F-4F735C88F41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3AF8-A2B2-4F89-99C2-0E3FB182F8F2}" type="datetimeFigureOut">
              <a:rPr lang="ru-RU" smtClean="0"/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FC50-584B-4084-9C4F-4F735C88F4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3AF8-A2B2-4F89-99C2-0E3FB182F8F2}" type="datetimeFigureOut">
              <a:rPr lang="ru-RU" smtClean="0"/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FC50-584B-4084-9C4F-4F735C88F4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3AF8-A2B2-4F89-99C2-0E3FB182F8F2}" type="datetimeFigureOut">
              <a:rPr lang="ru-RU" smtClean="0"/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FC50-584B-4084-9C4F-4F735C88F4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3AF8-A2B2-4F89-99C2-0E3FB182F8F2}" type="datetimeFigureOut">
              <a:rPr lang="ru-RU" smtClean="0"/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8EDFC50-584B-4084-9C4F-4F735C88F41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3AF8-A2B2-4F89-99C2-0E3FB182F8F2}" type="datetimeFigureOut">
              <a:rPr lang="ru-RU" smtClean="0"/>
              <a:t>28.04.2012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FC50-584B-4084-9C4F-4F735C88F4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3AF8-A2B2-4F89-99C2-0E3FB182F8F2}" type="datetimeFigureOut">
              <a:rPr lang="ru-RU" smtClean="0"/>
              <a:t>28.04.2012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FC50-584B-4084-9C4F-4F735C88F4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3AF8-A2B2-4F89-99C2-0E3FB182F8F2}" type="datetimeFigureOut">
              <a:rPr lang="ru-RU" smtClean="0"/>
              <a:t>28.04.2012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FC50-584B-4084-9C4F-4F735C88F4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3AF8-A2B2-4F89-99C2-0E3FB182F8F2}" type="datetimeFigureOut">
              <a:rPr lang="ru-RU" smtClean="0"/>
              <a:t>28.04.2012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FC50-584B-4084-9C4F-4F735C88F4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3AF8-A2B2-4F89-99C2-0E3FB182F8F2}" type="datetimeFigureOut">
              <a:rPr lang="ru-RU" smtClean="0"/>
              <a:t>28.04.2012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FC50-584B-4084-9C4F-4F735C88F4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3AF8-A2B2-4F89-99C2-0E3FB182F8F2}" type="datetimeFigureOut">
              <a:rPr lang="ru-RU" smtClean="0"/>
              <a:t>28.04.2012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DFC50-584B-4084-9C4F-4F735C88F4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E213AF8-A2B2-4F89-99C2-0E3FB182F8F2}" type="datetimeFigureOut">
              <a:rPr lang="ru-RU" smtClean="0"/>
              <a:t>28.04.2012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8EDFC50-584B-4084-9C4F-4F735C88F41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tender@krista.ru" TargetMode="External"/><Relationship Id="rId2" Type="http://schemas.openxmlformats.org/officeDocument/2006/relationships/hyperlink" Target="http://www.rybinsk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776864" cy="3312368"/>
          </a:xfrm>
          <a:noFill/>
          <a:ln>
            <a:noFill/>
          </a:ln>
          <a:effectLst/>
        </p:spPr>
        <p:txBody>
          <a:bodyPr anchor="ctr" anchorCtr="0">
            <a:normAutofit/>
          </a:bodyPr>
          <a:lstStyle/>
          <a:p>
            <a:pPr marL="182880" indent="0" algn="ctr">
              <a:buNone/>
            </a:pPr>
            <a: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Антикоррупционные </a:t>
            </a:r>
            <a:r>
              <a:rPr lang="ru-RU" b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мероприятия</a:t>
            </a:r>
            <a: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при размещении заказов</a:t>
            </a:r>
            <a:endParaRPr lang="ru-RU" b="0" dirty="0"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 descr="http://im4-tub-ru.yandex.net/i?id=232108392-43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93096"/>
            <a:ext cx="3528392" cy="18428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05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6864" cy="5184576"/>
          </a:xfrm>
          <a:noFill/>
          <a:ln>
            <a:noFill/>
          </a:ln>
          <a:effectLst/>
        </p:spPr>
        <p:txBody>
          <a:bodyPr anchor="ctr" anchorCtr="0">
            <a:noAutofit/>
          </a:bodyPr>
          <a:lstStyle/>
          <a:p>
            <a:pPr marL="182880" algn="just">
              <a:lnSpc>
                <a:spcPct val="150000"/>
              </a:lnSpc>
              <a:spcBef>
                <a:spcPts val="0"/>
              </a:spcBef>
            </a:pPr>
            <a:r>
              <a:rPr lang="ru-RU" sz="28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Коррупция</a:t>
            </a:r>
            <a:r>
              <a:rPr lang="ru-RU" sz="18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- злоупотребление служебным положением, дача взятки, получение взятки, </a:t>
            </a:r>
            <a:r>
              <a:rPr lang="ru-RU" sz="180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злоупотребление</a:t>
            </a:r>
            <a:r>
              <a:rPr lang="en-US" sz="180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полномочиями</a:t>
            </a:r>
            <a:r>
              <a:rPr lang="ru-RU" sz="18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коммерческий подкуп либо </a:t>
            </a:r>
            <a:r>
              <a:rPr lang="ru-RU" sz="180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иное </a:t>
            </a:r>
            <a:r>
              <a:rPr lang="ru-RU" sz="18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незаконное использование физическим лицом своего должностного положения вопреки </a:t>
            </a:r>
            <a:r>
              <a:rPr lang="ru-RU" sz="180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законным </a:t>
            </a:r>
            <a:r>
              <a:rPr lang="ru-RU" sz="1800" dirty="0"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интересам общества и государства в целях получения выгоды в виде денег, ценностей, иного имущества или услуг имущественного характера, иных имущественных прав для себя или для третьих лиц либо незаконное предоставление такой выгоды указанному лицу другими физическими лицами.</a:t>
            </a:r>
            <a:endParaRPr lang="ru-RU" sz="1800" b="0" dirty="0"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87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39552" y="476672"/>
            <a:ext cx="7777163" cy="864096"/>
          </a:xfrm>
        </p:spPr>
        <p:txBody>
          <a:bodyPr anchor="ctr" anchorCtr="0">
            <a:normAutofit/>
          </a:bodyPr>
          <a:lstStyle/>
          <a:p>
            <a:pPr marL="182880"/>
            <a: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Нормативно-правовая </a:t>
            </a:r>
            <a: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база</a:t>
            </a:r>
            <a:endParaRPr lang="ru-RU" b="0" dirty="0"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71600" y="1412776"/>
            <a:ext cx="7344816" cy="4752528"/>
          </a:xfrm>
        </p:spPr>
        <p:txBody>
          <a:bodyPr>
            <a:normAutofit fontScale="77500" lnSpcReduction="20000"/>
          </a:bodyPr>
          <a:lstStyle/>
          <a:p>
            <a:pPr marL="137160" indent="0" algn="just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Федеральный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закон от 25.12.2008 N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273-ФЗ (ред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. от 21.11.2011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) «О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противодействии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коррупции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»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 algn="just">
              <a:buNone/>
            </a:pP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 algn="just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Указ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президента РФ от 13.03.2012 № 297 «О национальном плане противодействия коррупции на 2012-2013 годы и внесении изменений в некоторые акты Президента РФ по вопросам противодействия коррупции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»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 algn="just">
              <a:buNone/>
            </a:pP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 algn="just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Указ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Президента РФ от 19.05.2008 N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815 (ред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. от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28.02.2012) «О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мерах по противодействию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коррупции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»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 algn="just">
              <a:buNone/>
            </a:pP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 algn="just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Закон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ЯО от 09.07.2009 N 40-з (ред. от 28.12.2010)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«О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мерах по противодействию коррупции в Ярославской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области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»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547664" y="6224588"/>
            <a:ext cx="6400800" cy="358775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078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403648" y="1988840"/>
            <a:ext cx="6400800" cy="360040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547664" y="6224588"/>
            <a:ext cx="6400800" cy="358775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16064" y="980728"/>
            <a:ext cx="6396296" cy="15663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индикаторов, сигнализирующих </a:t>
            </a: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коррупционной пораженности </a:t>
            </a:r>
            <a:r>
              <a:rPr lang="ru-RU" sz="2800" b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должностных </a:t>
            </a:r>
            <a:r>
              <a:rPr lang="ru-RU" sz="2800" b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лиц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2681212" y="2547102"/>
            <a:ext cx="484632" cy="11402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5940152" y="2547102"/>
            <a:ext cx="484632" cy="11402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416064" y="3717032"/>
            <a:ext cx="3014929" cy="17036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Сигнальные индикаторы</a:t>
            </a:r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4373" y="3717032"/>
            <a:ext cx="2992288" cy="17186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Социально-нейтральные индикаторы</a:t>
            </a:r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51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560" y="476672"/>
            <a:ext cx="7777163" cy="1439863"/>
          </a:xfrm>
        </p:spPr>
        <p:txBody>
          <a:bodyPr anchor="ctr" anchorCtr="0">
            <a:normAutofit fontScale="90000"/>
          </a:bodyPr>
          <a:lstStyle/>
          <a:p>
            <a:pPr marL="182880"/>
            <a: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этапы государственных и муниципальных закупок</a:t>
            </a:r>
            <a:endParaRPr lang="ru-RU" b="0" dirty="0"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547664" y="6224588"/>
            <a:ext cx="6400800" cy="358775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39752" y="2148295"/>
            <a:ext cx="5616624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Формирование заказа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43140" y="3573016"/>
            <a:ext cx="5616624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Размещение заказа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61749" y="5013176"/>
            <a:ext cx="5616624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Исполнение контракта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522224" y="2780928"/>
            <a:ext cx="484632" cy="720080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527745" y="4229491"/>
            <a:ext cx="484632" cy="677776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55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560" y="476672"/>
            <a:ext cx="7777163" cy="1296144"/>
          </a:xfrm>
        </p:spPr>
        <p:txBody>
          <a:bodyPr anchor="ctr" anchorCtr="0">
            <a:normAutofit fontScale="90000"/>
          </a:bodyPr>
          <a:lstStyle/>
          <a:p>
            <a:pPr>
              <a:lnSpc>
                <a:spcPct val="90000"/>
              </a:lnSpc>
              <a:spcBef>
                <a:spcPts val="1125"/>
              </a:spcBef>
            </a:pPr>
            <a:r>
              <a:rPr lang="ru-RU" b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Коррупционные риски при формировании заказов</a:t>
            </a:r>
            <a:r>
              <a:rPr lang="ru-RU" b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b="0" dirty="0"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547664" y="6224588"/>
            <a:ext cx="6400800" cy="358775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None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916832"/>
            <a:ext cx="6840760" cy="7973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При определени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потребностей заказчиков при размещении заказов на закупку товаров, работ,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услуг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87624" y="2996952"/>
            <a:ext cx="6840760" cy="7973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При исследовании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рынка,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определении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начальной (максимальной) цены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контракта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87624" y="4149080"/>
            <a:ext cx="684076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При выборе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способа размещения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заказа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87624" y="5157192"/>
            <a:ext cx="6840760" cy="7973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При формировании планов-графиков размещения заказов на поставки товаров, выполнение работ, оказание услуг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45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560" y="620688"/>
            <a:ext cx="7777163" cy="1224136"/>
          </a:xfrm>
        </p:spPr>
        <p:txBody>
          <a:bodyPr anchor="ctr" anchorCtr="0">
            <a:normAutofit fontScale="90000"/>
          </a:bodyPr>
          <a:lstStyle/>
          <a:p>
            <a:pPr>
              <a:lnSpc>
                <a:spcPct val="90000"/>
              </a:lnSpc>
              <a:spcBef>
                <a:spcPts val="1125"/>
              </a:spcBef>
            </a:pPr>
            <a:r>
              <a:rPr lang="ru-RU" b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Коррупционные риски при размещении заказов</a:t>
            </a:r>
            <a:r>
              <a:rPr lang="ru-RU" b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547664" y="6224588"/>
            <a:ext cx="6400800" cy="358775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None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060848"/>
            <a:ext cx="6840760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При разработке документации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87624" y="2708920"/>
            <a:ext cx="6840760" cy="4758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При подготовке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заявок участниками  размещения 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заказа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87624" y="3356992"/>
            <a:ext cx="684076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При процедуре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вскрытия конвертов с заявками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на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участие в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конкурсе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87624" y="4221088"/>
            <a:ext cx="6840760" cy="11521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При процедуре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рассмотрения, оценки и сопоставление заявок на участие в конкурсе, рассмотрение первых и вторых частей заявок на участие в открытом аукционе в электронной форме, рассмотрение и оценка котировочных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заявок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5568291"/>
            <a:ext cx="6840760" cy="452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При заключении контракта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86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560" y="692696"/>
            <a:ext cx="7777163" cy="1224136"/>
          </a:xfrm>
        </p:spPr>
        <p:txBody>
          <a:bodyPr anchor="ctr" anchorCtr="0">
            <a:normAutofit fontScale="90000"/>
          </a:bodyPr>
          <a:lstStyle/>
          <a:p>
            <a:pPr>
              <a:lnSpc>
                <a:spcPct val="90000"/>
              </a:lnSpc>
              <a:spcBef>
                <a:spcPts val="1125"/>
              </a:spcBef>
            </a:pPr>
            <a:r>
              <a:rPr lang="ru-RU" b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Коррупционные риски при исполнении контрактов</a:t>
            </a:r>
            <a:r>
              <a:rPr lang="ru-RU" b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547664" y="6224588"/>
            <a:ext cx="6400800" cy="358775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None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93058" y="2276872"/>
            <a:ext cx="6840760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При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контроле за ходом исполнения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контракта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93058" y="3284984"/>
            <a:ext cx="6840760" cy="4758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При приемке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товаров, работ,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услуг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81811" y="4293096"/>
            <a:ext cx="684076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 период гарантийных обязательств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02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560" y="692696"/>
            <a:ext cx="8352928" cy="1224136"/>
          </a:xfrm>
        </p:spPr>
        <p:txBody>
          <a:bodyPr anchor="ctr" anchorCtr="0">
            <a:normAutofit fontScale="90000"/>
          </a:bodyPr>
          <a:lstStyle/>
          <a:p>
            <a:pPr>
              <a:lnSpc>
                <a:spcPct val="90000"/>
              </a:lnSpc>
              <a:spcBef>
                <a:spcPts val="1125"/>
              </a:spcBef>
            </a:pPr>
            <a:r>
              <a:rPr lang="ru-RU" b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547664" y="6224588"/>
            <a:ext cx="6400800" cy="358775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None/>
            </a:pP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2996952"/>
            <a:ext cx="7777163" cy="1224136"/>
          </a:xfrm>
          <a:prstGeom prst="rect">
            <a:avLst/>
          </a:prstGeom>
        </p:spPr>
        <p:txBody>
          <a:bodyPr vert="horz" anchor="ctr" anchorCtr="0">
            <a:normAutofit fontScale="825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ts val="1125"/>
              </a:spcBef>
            </a:pPr>
            <a: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599" y="1844824"/>
            <a:ext cx="7489131" cy="4321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indent="-341313" algn="ctr">
              <a:spcBef>
                <a:spcPct val="20000"/>
              </a:spcBef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Отдел муниципального заказа администрации городского округа город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Рыбинск</a:t>
            </a:r>
          </a:p>
          <a:p>
            <a:pPr marL="341313" indent="-341313">
              <a:spcBef>
                <a:spcPct val="20000"/>
              </a:spcBef>
            </a:pPr>
            <a:endParaRPr lang="ru-RU" sz="1600" b="1" dirty="0">
              <a:solidFill>
                <a:schemeClr val="accent4">
                  <a:lumMod val="50000"/>
                </a:schemeClr>
              </a:solidFill>
              <a:latin typeface="Calibri" pitchFamily="34" charset="0"/>
            </a:endParaRPr>
          </a:p>
          <a:p>
            <a:pPr marL="341313" indent="-341313">
              <a:spcBef>
                <a:spcPct val="20000"/>
              </a:spcBef>
            </a:pPr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ru-RU" sz="2000" u="sng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Контактная информация: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Телефон: </a:t>
            </a:r>
            <a:r>
              <a:rPr lang="ru-RU" sz="2000" u="sng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hlinkClick r:id="rId2"/>
              </a:rPr>
              <a:t>2</a:t>
            </a:r>
            <a:r>
              <a:rPr lang="en-US" sz="2000" u="sng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hlinkClick r:id="rId2"/>
              </a:rPr>
              <a:t>9</a:t>
            </a:r>
            <a:r>
              <a:rPr lang="ru-RU" sz="2000" u="sng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hlinkClick r:id="rId2"/>
              </a:rPr>
              <a:t>-00-67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ru-RU" sz="2000" u="sng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29-01-63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ru-RU" sz="2000" u="sng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29-01-64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ru-RU" sz="2000" u="sng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29-00-18</a:t>
            </a:r>
          </a:p>
          <a:p>
            <a:pPr algn="ctr">
              <a:lnSpc>
                <a:spcPct val="150000"/>
              </a:lnSpc>
              <a:defRPr/>
            </a:pPr>
            <a:r>
              <a:rPr lang="en-US" sz="20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Web-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сайт: </a:t>
            </a:r>
            <a:r>
              <a:rPr lang="en-US" sz="2000" u="sng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www.rybinsk.ru</a:t>
            </a:r>
            <a:endParaRPr lang="ru-RU" sz="2000" u="sng" dirty="0">
              <a:solidFill>
                <a:schemeClr val="accent4">
                  <a:lumMod val="50000"/>
                </a:schemeClr>
              </a:solidFill>
              <a:latin typeface="Calibri" pitchFamily="34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en-US" sz="20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E-mail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: </a:t>
            </a:r>
            <a:r>
              <a:rPr lang="en-US" sz="2000" u="sng" dirty="0" err="1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hlinkClick r:id="rId3"/>
              </a:rPr>
              <a:t>omz</a:t>
            </a:r>
            <a:r>
              <a:rPr lang="ru-RU" sz="2000" u="sng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@r</a:t>
            </a:r>
            <a:r>
              <a:rPr lang="en-US" sz="2000" u="sng" dirty="0" err="1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hlinkClick r:id="rId3"/>
              </a:rPr>
              <a:t>yb</a:t>
            </a:r>
            <a:r>
              <a:rPr lang="ru-RU" sz="2000" u="sng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hlinkClick r:id="rId3"/>
              </a:rPr>
              <a:t>.</a:t>
            </a:r>
            <a:r>
              <a:rPr lang="en-US" sz="2000" u="sng" dirty="0" err="1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hlinkClick r:id="rId3"/>
              </a:rPr>
              <a:t>adm.yar.r</a:t>
            </a:r>
            <a:r>
              <a:rPr lang="ru-RU" sz="2000" u="sng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hlinkClick r:id="rId3"/>
              </a:rPr>
              <a:t>u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 </a:t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</a:br>
            <a:r>
              <a:rPr lang="en-US" sz="2000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Skype: </a:t>
            </a:r>
            <a:r>
              <a:rPr lang="en-US" sz="2000" u="sng" dirty="0" err="1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omzryb</a:t>
            </a:r>
            <a:endParaRPr lang="ru-RU" sz="2000" u="sng" dirty="0">
              <a:solidFill>
                <a:schemeClr val="accent4">
                  <a:lumMod val="50000"/>
                </a:schemeClr>
              </a:solidFill>
              <a:latin typeface="Calibri" pitchFamily="34" charset="0"/>
            </a:endParaRPr>
          </a:p>
          <a:p>
            <a:pPr marL="341313" indent="-341313">
              <a:spcBef>
                <a:spcPct val="20000"/>
              </a:spcBef>
            </a:pPr>
            <a:endParaRPr lang="ru-RU" sz="1600" b="1" dirty="0">
              <a:solidFill>
                <a:schemeClr val="tx2"/>
              </a:solidFill>
              <a:latin typeface="Calibri" pitchFamily="34" charset="0"/>
            </a:endParaRPr>
          </a:p>
          <a:p>
            <a:pPr marL="341313" indent="-341313">
              <a:spcBef>
                <a:spcPct val="20000"/>
              </a:spcBef>
            </a:pPr>
            <a:endParaRPr lang="ru-RU" sz="16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51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249</TotalTime>
  <Words>339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Антикоррупционные мероприятия при размещении заказов</vt:lpstr>
      <vt:lpstr>Коррупция - злоупотребление служебным положением, дача взятки, получение взятки, злоупотребление полномочиями, коммерческий подкуп либо иное незаконное использование физическим лицом своего должностного положения вопреки законным интересам общества и государства в целях получения выгоды в виде денег, ценностей, иного имущества или услуг имущественного характера, иных имущественных прав для себя или для третьих лиц либо незаконное предоставление такой выгоды указанному лицу другими физическими лицами.</vt:lpstr>
      <vt:lpstr>Нормативно-правовая база</vt:lpstr>
      <vt:lpstr>Презентация PowerPoint</vt:lpstr>
      <vt:lpstr>Основные этапы государственных и муниципальных закупок</vt:lpstr>
      <vt:lpstr>  Коррупционные риски при формировании заказов  </vt:lpstr>
      <vt:lpstr>   Коррупционные риски при размещении заказов   </vt:lpstr>
      <vt:lpstr>   Коррупционные риски при исполнении контрактов   </vt:lpstr>
      <vt:lpstr>  Спасибо за внимание!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vinogradova_e</dc:creator>
  <cp:lastModifiedBy>Серова Ирина Сергеевна</cp:lastModifiedBy>
  <cp:revision>47</cp:revision>
  <dcterms:created xsi:type="dcterms:W3CDTF">2012-04-23T09:53:46Z</dcterms:created>
  <dcterms:modified xsi:type="dcterms:W3CDTF">2012-04-28T05:45:01Z</dcterms:modified>
</cp:coreProperties>
</file>